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Economica"/>
      <p:regular r:id="rId12"/>
      <p:bold r:id="rId13"/>
      <p:italic r:id="rId14"/>
      <p:boldItalic r:id="rId15"/>
    </p:embeddedFont>
    <p:embeddedFont>
      <p:font typeface="Open Sans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Economica-bold.fntdata"/><Relationship Id="rId12" Type="http://schemas.openxmlformats.org/officeDocument/2006/relationships/font" Target="fonts/Economic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Economica-boldItalic.fntdata"/><Relationship Id="rId14" Type="http://schemas.openxmlformats.org/officeDocument/2006/relationships/font" Target="fonts/Economica-italic.fntdata"/><Relationship Id="rId17" Type="http://schemas.openxmlformats.org/officeDocument/2006/relationships/font" Target="fonts/OpenSans-bold.fntdata"/><Relationship Id="rId16" Type="http://schemas.openxmlformats.org/officeDocument/2006/relationships/font" Target="fonts/OpenSans-regular.fntdata"/><Relationship Id="rId5" Type="http://schemas.openxmlformats.org/officeDocument/2006/relationships/slide" Target="slides/slide1.xml"/><Relationship Id="rId19" Type="http://schemas.openxmlformats.org/officeDocument/2006/relationships/font" Target="fonts/OpenSans-boldItalic.fntdata"/><Relationship Id="rId6" Type="http://schemas.openxmlformats.org/officeDocument/2006/relationships/slide" Target="slides/slide2.xml"/><Relationship Id="rId18" Type="http://schemas.openxmlformats.org/officeDocument/2006/relationships/font" Target="fonts/Ope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5.png"/><Relationship Id="rId4" Type="http://schemas.openxmlformats.org/officeDocument/2006/relationships/image" Target="../media/image01.png"/><Relationship Id="rId5" Type="http://schemas.openxmlformats.org/officeDocument/2006/relationships/image" Target="../media/image03.png"/><Relationship Id="rId6" Type="http://schemas.openxmlformats.org/officeDocument/2006/relationships/image" Target="../media/image0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-118875" y="0"/>
            <a:ext cx="44106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4800">
                <a:latin typeface="Courier New"/>
                <a:ea typeface="Courier New"/>
                <a:cs typeface="Courier New"/>
                <a:sym typeface="Courier New"/>
              </a:rPr>
              <a:t>SCHOOLBOOK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214275" y="840775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Sean Marino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2501650" y="840775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Steffano Soh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214275" y="1229000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Nicholas Dugal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1895775" y="1229000"/>
            <a:ext cx="2670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Zachary Robicheaux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214275" y="1693900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Clayton Samson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2349175" y="1693900"/>
            <a:ext cx="2576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Justin Bougere</a:t>
            </a:r>
          </a:p>
        </p:txBody>
      </p:sp>
    </p:spTree>
  </p:cSld>
  <p:clrMapOvr>
    <a:masterClrMapping/>
  </p:clrMapOvr>
  <mc:AlternateContent>
    <mc:Choice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900" y="0"/>
            <a:ext cx="9126201" cy="502787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>
            <p:ph type="title"/>
          </p:nvPr>
        </p:nvSpPr>
        <p:spPr>
          <a:xfrm>
            <a:off x="0" y="0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Contents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-127575" y="685775"/>
            <a:ext cx="7301100" cy="3335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  <a:buFont typeface="Courier New"/>
              <a:buChar char="●"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Mission Statement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Courier New"/>
              <a:buChar char="●"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Courier New"/>
              <a:buChar char="●"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Technical Details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Courier New"/>
              <a:buChar char="●"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ER Diagram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Courier New"/>
              <a:buChar char="●"/>
            </a:pP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Demo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>
                <a:latin typeface="Courier New"/>
                <a:ea typeface="Courier New"/>
                <a:cs typeface="Courier New"/>
                <a:sym typeface="Courier New"/>
              </a:rPr>
              <a:t>Redefining Interactive Studying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Purpose</a:t>
            </a:r>
          </a:p>
          <a:p>
            <a:pPr indent="-228600" lvl="0" marL="457200" rtl="0">
              <a:spcBef>
                <a:spcPts val="0"/>
              </a:spcBef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SchoolBook is a web application that was produced to augment the studies of college students </a:t>
            </a:r>
          </a:p>
          <a:p>
            <a:pPr indent="-228600" lvl="0" marL="457200" rtl="0">
              <a:spcBef>
                <a:spcPts val="0"/>
              </a:spcBef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Easy access to study groups and class notes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327837"/>
            <a:ext cx="9143998" cy="6055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Font typeface="Courier New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Students can enroll in courses that they are taking.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Font typeface="Courier New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Students can work together by creating a study group.</a:t>
            </a:r>
          </a:p>
          <a:p>
            <a:pPr indent="-228600" lvl="0" marL="457200" rtl="0">
              <a:lnSpc>
                <a:spcPct val="100000"/>
              </a:lnSpc>
              <a:spcBef>
                <a:spcPts val="0"/>
              </a:spcBef>
              <a:buFont typeface="Courier New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Students can help each other by registering as a tutor and uploading their notes.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76099" y="2606574"/>
            <a:ext cx="3667899" cy="24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Technical Details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Database Design/Front End Design</a:t>
            </a:r>
          </a:p>
          <a:p>
            <a:pPr indent="-228600" lvl="0" marL="457200" rtl="0">
              <a:spcBef>
                <a:spcPts val="0"/>
              </a:spcBef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Application Development </a:t>
            </a:r>
          </a:p>
          <a:p>
            <a:pPr indent="-228600" lvl="0" marL="457200" rtl="0">
              <a:spcBef>
                <a:spcPts val="0"/>
              </a:spcBef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Server configuration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900" y="-130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152"/>
            <a:ext cx="9144000" cy="48651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Shape 104"/>
          <p:cNvCxnSpPr/>
          <p:nvPr/>
        </p:nvCxnSpPr>
        <p:spPr>
          <a:xfrm flipH="1" rot="5400000">
            <a:off x="-97450" y="1709700"/>
            <a:ext cx="1688100" cy="541200"/>
          </a:xfrm>
          <a:prstGeom prst="bentConnector3">
            <a:avLst>
              <a:gd fmla="val 1281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5" name="Shape 105"/>
          <p:cNvCxnSpPr/>
          <p:nvPr/>
        </p:nvCxnSpPr>
        <p:spPr>
          <a:xfrm flipH="1" rot="-5400000">
            <a:off x="1633975" y="2196750"/>
            <a:ext cx="2445600" cy="497700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6" name="Shape 106"/>
          <p:cNvCxnSpPr/>
          <p:nvPr/>
        </p:nvCxnSpPr>
        <p:spPr>
          <a:xfrm>
            <a:off x="3105725" y="3668425"/>
            <a:ext cx="530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7" name="Shape 107"/>
          <p:cNvCxnSpPr/>
          <p:nvPr/>
        </p:nvCxnSpPr>
        <p:spPr>
          <a:xfrm flipH="1" rot="-5400000">
            <a:off x="2142925" y="1872650"/>
            <a:ext cx="1600800" cy="670800"/>
          </a:xfrm>
          <a:prstGeom prst="bentConnector3">
            <a:avLst>
              <a:gd fmla="val 622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8" name="Shape 108"/>
          <p:cNvCxnSpPr/>
          <p:nvPr/>
        </p:nvCxnSpPr>
        <p:spPr>
          <a:xfrm>
            <a:off x="3278725" y="3008450"/>
            <a:ext cx="205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9" name="Shape 109"/>
          <p:cNvCxnSpPr/>
          <p:nvPr/>
        </p:nvCxnSpPr>
        <p:spPr>
          <a:xfrm flipH="1" rot="10800000">
            <a:off x="2607925" y="1125375"/>
            <a:ext cx="1038900" cy="597000"/>
          </a:xfrm>
          <a:prstGeom prst="bentConnector3">
            <a:avLst>
              <a:gd fmla="val 73956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0" name="Shape 110"/>
          <p:cNvCxnSpPr/>
          <p:nvPr/>
        </p:nvCxnSpPr>
        <p:spPr>
          <a:xfrm>
            <a:off x="2607925" y="1895000"/>
            <a:ext cx="2001900" cy="420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1" name="Shape 111"/>
          <p:cNvCxnSpPr/>
          <p:nvPr/>
        </p:nvCxnSpPr>
        <p:spPr>
          <a:xfrm>
            <a:off x="5162675" y="1125375"/>
            <a:ext cx="14493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2" name="Shape 112"/>
          <p:cNvCxnSpPr/>
          <p:nvPr/>
        </p:nvCxnSpPr>
        <p:spPr>
          <a:xfrm rot="-5400000">
            <a:off x="5654100" y="1574425"/>
            <a:ext cx="1309500" cy="432900"/>
          </a:xfrm>
          <a:prstGeom prst="bentConnector3">
            <a:avLst>
              <a:gd fmla="val 827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3" name="Shape 113"/>
          <p:cNvCxnSpPr/>
          <p:nvPr/>
        </p:nvCxnSpPr>
        <p:spPr>
          <a:xfrm flipH="1">
            <a:off x="5194225" y="1300350"/>
            <a:ext cx="3194100" cy="1762200"/>
          </a:xfrm>
          <a:prstGeom prst="bentConnector3">
            <a:avLst>
              <a:gd fmla="val -909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14" name="Shape 114"/>
          <p:cNvCxnSpPr/>
          <p:nvPr/>
        </p:nvCxnSpPr>
        <p:spPr>
          <a:xfrm>
            <a:off x="481550" y="1125375"/>
            <a:ext cx="265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50" y="97134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7925" y="105379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424" y="2817875"/>
            <a:ext cx="151357" cy="1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900" y="348539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750" y="2620084"/>
            <a:ext cx="205800" cy="15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025" y="97134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675" y="94056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2725" y="112536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400" y="226061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025" y="213646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5075" y="2871393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925" y="1236818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925" y="1565905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925" y="1743205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6175" y="983668"/>
            <a:ext cx="205799" cy="130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Demo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099" y="621325"/>
            <a:ext cx="7059975" cy="418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